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90" r:id="rId2"/>
    <p:sldId id="619" r:id="rId3"/>
    <p:sldId id="903" r:id="rId4"/>
    <p:sldId id="904" r:id="rId5"/>
    <p:sldId id="905" r:id="rId6"/>
    <p:sldId id="864" r:id="rId7"/>
    <p:sldId id="906" r:id="rId8"/>
    <p:sldId id="907" r:id="rId9"/>
    <p:sldId id="908" r:id="rId10"/>
    <p:sldId id="909" r:id="rId11"/>
    <p:sldId id="910" r:id="rId12"/>
    <p:sldId id="911" r:id="rId13"/>
    <p:sldId id="912" r:id="rId14"/>
    <p:sldId id="913" r:id="rId15"/>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3" autoAdjust="0"/>
    <p:restoredTop sz="94660"/>
  </p:normalViewPr>
  <p:slideViewPr>
    <p:cSldViewPr snapToGrid="0">
      <p:cViewPr varScale="1">
        <p:scale>
          <a:sx n="64" d="100"/>
          <a:sy n="64" d="100"/>
        </p:scale>
        <p:origin x="90"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10/17/2020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10/17/2020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10/17/2020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10/17/2020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10/17/2020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10/17/2020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10/17/2020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10/17/2020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10/17/2020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10/17/2020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10/17/2020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10/17/2020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10/17/2020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10/17/2020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10/17/2020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10/17/2020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10/17/2020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10/17/2020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2222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073041" y="1390389"/>
            <a:ext cx="6826687" cy="1938992"/>
          </a:xfrm>
          <a:prstGeom prst="rect">
            <a:avLst/>
          </a:prstGeom>
          <a:noFill/>
        </p:spPr>
        <p:txBody>
          <a:bodyPr wrap="square" rtlCol="0">
            <a:spAutoFit/>
          </a:bodyPr>
          <a:lstStyle/>
          <a:p>
            <a:pPr algn="ctr"/>
            <a:r>
              <a:rPr lang="en-US" sz="4000" b="1" dirty="0">
                <a:latin typeface="Candara" panose="020E0502030303020204" pitchFamily="34" charset="0"/>
              </a:rPr>
              <a:t>A Failure, A Fall, and Forgiveness</a:t>
            </a:r>
          </a:p>
          <a:p>
            <a:pPr algn="ctr"/>
            <a:r>
              <a:rPr lang="en-US" sz="4000" b="1" dirty="0">
                <a:latin typeface="Candara" panose="020E0502030303020204" pitchFamily="34" charset="0"/>
              </a:rPr>
              <a:t>Mark 14:66-72</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October 18, 2020</a:t>
            </a:r>
          </a:p>
        </p:txBody>
      </p:sp>
    </p:spTree>
    <p:extLst>
      <p:ext uri="{BB962C8B-B14F-4D97-AF65-F5344CB8AC3E}">
        <p14:creationId xmlns:p14="http://schemas.microsoft.com/office/powerpoint/2010/main" val="132630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a:pPr>
            <a:r>
              <a:rPr lang="en-US" sz="3800" b="1" cap="none" dirty="0">
                <a:solidFill>
                  <a:srgbClr val="00B0F0"/>
                </a:solidFill>
                <a:latin typeface="+mn-lt"/>
              </a:rPr>
              <a:t>Peter’s Failure </a:t>
            </a:r>
            <a:r>
              <a:rPr lang="en-US" sz="3800" b="1" cap="none" baseline="30000" dirty="0">
                <a:solidFill>
                  <a:srgbClr val="00B0F0"/>
                </a:solidFill>
                <a:latin typeface="+mn-lt"/>
              </a:rPr>
              <a:t>(14:1-65)</a:t>
            </a:r>
            <a:endParaRPr lang="en-US" sz="3800" b="1" cap="none" dirty="0">
              <a:solidFill>
                <a:srgbClr val="00B0F0"/>
              </a:solidFill>
              <a:latin typeface="+mn-lt"/>
            </a:endParaRPr>
          </a:p>
          <a:p>
            <a:pPr marL="857250" indent="-857250" algn="just">
              <a:buClr>
                <a:srgbClr val="00B0F0"/>
              </a:buClr>
              <a:buSzPct val="100000"/>
              <a:buFont typeface="+mj-lt"/>
              <a:buAutoNum type="romanUcPeriod"/>
            </a:pPr>
            <a:r>
              <a:rPr lang="en-US" sz="3800" b="1" cap="none" dirty="0">
                <a:solidFill>
                  <a:srgbClr val="00B0F0"/>
                </a:solidFill>
                <a:latin typeface="+mn-lt"/>
              </a:rPr>
              <a:t>Peter’s Fall </a:t>
            </a:r>
            <a:r>
              <a:rPr lang="en-US" sz="3800" b="1" cap="none" baseline="30000" dirty="0">
                <a:solidFill>
                  <a:srgbClr val="00B0F0"/>
                </a:solidFill>
                <a:latin typeface="+mn-lt"/>
              </a:rPr>
              <a:t>(14:54; 66-72)</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1645870"/>
            <a:ext cx="11590636" cy="3108543"/>
          </a:xfrm>
          <a:prstGeom prst="rect">
            <a:avLst/>
          </a:prstGeom>
          <a:noFill/>
        </p:spPr>
        <p:txBody>
          <a:bodyPr wrap="square" rtlCol="0">
            <a:spAutoFit/>
          </a:bodyPr>
          <a:lstStyle/>
          <a:p>
            <a:pPr marL="514350" marR="0" indent="-514350" algn="just">
              <a:spcBef>
                <a:spcPts val="0"/>
              </a:spcBef>
              <a:spcAft>
                <a:spcPts val="0"/>
              </a:spcAft>
              <a:buAutoNum type="alphaUcPeriod"/>
            </a:pPr>
            <a:r>
              <a:rPr lang="en-US" sz="2800" b="1" dirty="0">
                <a:latin typeface="Arial" panose="020B0604020202020204" pitchFamily="34" charset="0"/>
                <a:ea typeface="Calibri" panose="020F0502020204030204" pitchFamily="34" charset="0"/>
              </a:rPr>
              <a:t>Peter’s declarations</a:t>
            </a:r>
          </a:p>
          <a:p>
            <a:pPr marL="514350" marR="0" indent="-514350" algn="just">
              <a:spcBef>
                <a:spcPts val="0"/>
              </a:spcBef>
              <a:spcAft>
                <a:spcPts val="0"/>
              </a:spcAft>
              <a:buAutoNum type="alphaUcPeriod"/>
            </a:pPr>
            <a:r>
              <a:rPr lang="en-US" sz="2800" b="1" dirty="0">
                <a:latin typeface="Arial" panose="020B0604020202020204" pitchFamily="34" charset="0"/>
                <a:ea typeface="Calibri" panose="020F0502020204030204" pitchFamily="34" charset="0"/>
              </a:rPr>
              <a:t>Peter’s difficulties</a:t>
            </a:r>
          </a:p>
          <a:p>
            <a:pPr marL="971550" lvl="1" indent="-514350" algn="just">
              <a:buFont typeface="+mj-lt"/>
              <a:buAutoNum type="arabicPeriod"/>
            </a:pPr>
            <a:r>
              <a:rPr lang="en-US" sz="2800" dirty="0">
                <a:latin typeface="Arial" panose="020B0604020202020204" pitchFamily="34" charset="0"/>
                <a:ea typeface="Calibri" panose="020F0502020204030204" pitchFamily="34" charset="0"/>
              </a:rPr>
              <a:t>Self-confidence</a:t>
            </a:r>
          </a:p>
          <a:p>
            <a:pPr marL="971550" lvl="1" indent="-514350" algn="just">
              <a:buFont typeface="+mj-lt"/>
              <a:buAutoNum type="arabicPeriod"/>
            </a:pPr>
            <a:r>
              <a:rPr lang="en-US" sz="2800" dirty="0">
                <a:latin typeface="Arial" panose="020B0604020202020204" pitchFamily="34" charset="0"/>
                <a:ea typeface="Calibri" panose="020F0502020204030204" pitchFamily="34" charset="0"/>
                <a:cs typeface="Times New Roman" panose="02020603050405020304" pitchFamily="18" charset="0"/>
              </a:rPr>
              <a:t>Unbelief</a:t>
            </a:r>
          </a:p>
          <a:p>
            <a:pPr marL="971550" lvl="1" indent="-514350" algn="just">
              <a:buFont typeface="+mj-lt"/>
              <a:buAutoNum type="arabicPeriod"/>
            </a:pPr>
            <a:r>
              <a:rPr lang="en-US" sz="2800" dirty="0">
                <a:latin typeface="Arial" panose="020B0604020202020204" pitchFamily="34" charset="0"/>
                <a:ea typeface="Calibri" panose="020F0502020204030204" pitchFamily="34" charset="0"/>
                <a:cs typeface="Times New Roman" panose="02020603050405020304" pitchFamily="18" charset="0"/>
              </a:rPr>
              <a:t>Prayerlessness</a:t>
            </a:r>
          </a:p>
          <a:p>
            <a:pPr marL="971550" lvl="1" indent="-514350" algn="just">
              <a:buFont typeface="+mj-lt"/>
              <a:buAutoNum type="arabicPeriod"/>
            </a:pPr>
            <a:r>
              <a:rPr lang="en-US" sz="2800" dirty="0">
                <a:latin typeface="Arial" panose="020B0604020202020204" pitchFamily="34" charset="0"/>
                <a:ea typeface="Calibri" panose="020F0502020204030204" pitchFamily="34" charset="0"/>
                <a:cs typeface="Times New Roman" panose="02020603050405020304" pitchFamily="18" charset="0"/>
              </a:rPr>
              <a:t>Rashness</a:t>
            </a:r>
          </a:p>
          <a:p>
            <a:pPr marL="971550" lvl="1" indent="-514350" algn="just">
              <a:buFont typeface="+mj-lt"/>
              <a:buAutoNum type="arabicPeriod"/>
            </a:pPr>
            <a:r>
              <a:rPr lang="en-US" sz="2800" dirty="0">
                <a:effectLst/>
                <a:latin typeface="Arial" panose="020B0604020202020204" pitchFamily="34" charset="0"/>
                <a:ea typeface="Calibri" panose="020F0502020204030204" pitchFamily="34" charset="0"/>
                <a:cs typeface="Times New Roman" panose="02020603050405020304" pitchFamily="18" charset="0"/>
              </a:rPr>
              <a:t>Aloofness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550822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2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225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225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225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225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225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225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a:pPr>
            <a:r>
              <a:rPr lang="en-US" sz="3800" b="1" cap="none" dirty="0">
                <a:solidFill>
                  <a:srgbClr val="00B0F0"/>
                </a:solidFill>
                <a:latin typeface="+mn-lt"/>
              </a:rPr>
              <a:t>Peter’s Failure </a:t>
            </a:r>
            <a:r>
              <a:rPr lang="en-US" sz="3800" b="1" cap="none" baseline="30000" dirty="0">
                <a:solidFill>
                  <a:srgbClr val="00B0F0"/>
                </a:solidFill>
                <a:latin typeface="+mn-lt"/>
              </a:rPr>
              <a:t>(14:1-65)</a:t>
            </a:r>
            <a:endParaRPr lang="en-US" sz="3800" b="1" cap="none" dirty="0">
              <a:solidFill>
                <a:srgbClr val="00B0F0"/>
              </a:solidFill>
              <a:latin typeface="+mn-lt"/>
            </a:endParaRPr>
          </a:p>
          <a:p>
            <a:pPr marL="857250" indent="-857250" algn="just">
              <a:buClr>
                <a:srgbClr val="00B0F0"/>
              </a:buClr>
              <a:buSzPct val="100000"/>
              <a:buFont typeface="+mj-lt"/>
              <a:buAutoNum type="romanUcPeriod"/>
            </a:pPr>
            <a:r>
              <a:rPr lang="en-US" sz="3800" b="1" cap="none" dirty="0">
                <a:solidFill>
                  <a:srgbClr val="00B0F0"/>
                </a:solidFill>
                <a:latin typeface="+mn-lt"/>
              </a:rPr>
              <a:t>Peter’s Fall </a:t>
            </a:r>
            <a:r>
              <a:rPr lang="en-US" sz="3800" b="1" cap="none" baseline="30000" dirty="0">
                <a:solidFill>
                  <a:srgbClr val="00B0F0"/>
                </a:solidFill>
                <a:latin typeface="+mn-lt"/>
              </a:rPr>
              <a:t>(14:54; 66-72)</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1645870"/>
            <a:ext cx="11590636" cy="1384995"/>
          </a:xfrm>
          <a:prstGeom prst="rect">
            <a:avLst/>
          </a:prstGeom>
          <a:noFill/>
        </p:spPr>
        <p:txBody>
          <a:bodyPr wrap="square" rtlCol="0">
            <a:spAutoFit/>
          </a:bodyPr>
          <a:lstStyle/>
          <a:p>
            <a:pPr marL="514350" marR="0" indent="-514350" algn="just">
              <a:spcBef>
                <a:spcPts val="0"/>
              </a:spcBef>
              <a:spcAft>
                <a:spcPts val="0"/>
              </a:spcAft>
              <a:buAutoNum type="alphaUcPeriod"/>
            </a:pPr>
            <a:r>
              <a:rPr lang="en-US" sz="2800" b="1" dirty="0">
                <a:latin typeface="Arial" panose="020B0604020202020204" pitchFamily="34" charset="0"/>
                <a:ea typeface="Calibri" panose="020F0502020204030204" pitchFamily="34" charset="0"/>
              </a:rPr>
              <a:t>Peter’s declarations</a:t>
            </a:r>
          </a:p>
          <a:p>
            <a:pPr marL="514350" marR="0" indent="-514350" algn="just">
              <a:spcBef>
                <a:spcPts val="0"/>
              </a:spcBef>
              <a:spcAft>
                <a:spcPts val="0"/>
              </a:spcAft>
              <a:buAutoNum type="alphaUcPeriod"/>
            </a:pPr>
            <a:r>
              <a:rPr lang="en-US" sz="2800" b="1" dirty="0">
                <a:latin typeface="Arial" panose="020B0604020202020204" pitchFamily="34" charset="0"/>
                <a:ea typeface="Calibri" panose="020F0502020204030204" pitchFamily="34" charset="0"/>
              </a:rPr>
              <a:t>Peter’s difficulties</a:t>
            </a:r>
          </a:p>
          <a:p>
            <a:pPr marL="514350" marR="0" indent="-514350" algn="just">
              <a:spcBef>
                <a:spcPts val="0"/>
              </a:spcBef>
              <a:spcAft>
                <a:spcPts val="0"/>
              </a:spcAft>
              <a:buAutoNum type="alphaUcPeriod"/>
            </a:pPr>
            <a:r>
              <a:rPr lang="en-US" sz="2800" b="1" dirty="0">
                <a:latin typeface="Arial" panose="020B0604020202020204" pitchFamily="34" charset="0"/>
                <a:ea typeface="Calibri" panose="020F0502020204030204" pitchFamily="34" charset="0"/>
              </a:rPr>
              <a:t>Peter’s depression</a:t>
            </a:r>
          </a:p>
        </p:txBody>
      </p:sp>
    </p:spTree>
    <p:extLst>
      <p:ext uri="{BB962C8B-B14F-4D97-AF65-F5344CB8AC3E}">
        <p14:creationId xmlns:p14="http://schemas.microsoft.com/office/powerpoint/2010/main" val="229330230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225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a:pPr>
            <a:r>
              <a:rPr lang="en-US" sz="3800" b="1" cap="none" dirty="0">
                <a:solidFill>
                  <a:srgbClr val="00B0F0"/>
                </a:solidFill>
                <a:latin typeface="+mn-lt"/>
              </a:rPr>
              <a:t>Peter’s Failure </a:t>
            </a:r>
            <a:r>
              <a:rPr lang="en-US" sz="3800" b="1" cap="none" baseline="30000" dirty="0">
                <a:solidFill>
                  <a:srgbClr val="00B0F0"/>
                </a:solidFill>
                <a:latin typeface="+mn-lt"/>
              </a:rPr>
              <a:t>(14:1-65)</a:t>
            </a:r>
            <a:endParaRPr lang="en-US" sz="3800" b="1" cap="none" dirty="0">
              <a:solidFill>
                <a:srgbClr val="00B0F0"/>
              </a:solidFill>
              <a:latin typeface="+mn-lt"/>
            </a:endParaRPr>
          </a:p>
          <a:p>
            <a:pPr marL="857250" indent="-857250" algn="just">
              <a:buClr>
                <a:srgbClr val="00B0F0"/>
              </a:buClr>
              <a:buSzPct val="100000"/>
              <a:buFont typeface="+mj-lt"/>
              <a:buAutoNum type="romanUcPeriod"/>
            </a:pPr>
            <a:r>
              <a:rPr lang="en-US" sz="3800" b="1" cap="none" dirty="0">
                <a:solidFill>
                  <a:srgbClr val="00B0F0"/>
                </a:solidFill>
                <a:latin typeface="+mn-lt"/>
              </a:rPr>
              <a:t>Peter’s Fall </a:t>
            </a:r>
            <a:r>
              <a:rPr lang="en-US" sz="3800" b="1" cap="none" baseline="30000" dirty="0">
                <a:solidFill>
                  <a:srgbClr val="00B0F0"/>
                </a:solidFill>
                <a:latin typeface="+mn-lt"/>
              </a:rPr>
              <a:t>(14:54; 66-72)</a:t>
            </a:r>
          </a:p>
          <a:p>
            <a:pPr marL="857250" indent="-857250" algn="just">
              <a:buClr>
                <a:srgbClr val="00B0F0"/>
              </a:buClr>
              <a:buSzPct val="100000"/>
              <a:buFont typeface="+mj-lt"/>
              <a:buAutoNum type="romanUcPeriod"/>
            </a:pPr>
            <a:r>
              <a:rPr lang="en-US" sz="3800" b="1" cap="none" dirty="0">
                <a:solidFill>
                  <a:srgbClr val="00B0F0"/>
                </a:solidFill>
                <a:latin typeface="+mn-lt"/>
              </a:rPr>
              <a:t>Peter’s Forgiveness </a:t>
            </a:r>
            <a:r>
              <a:rPr lang="en-US" sz="3800" b="1" cap="none" baseline="30000" dirty="0">
                <a:solidFill>
                  <a:srgbClr val="00B0F0"/>
                </a:solidFill>
                <a:latin typeface="+mn-lt"/>
              </a:rPr>
              <a:t>(John 21:15-17)</a:t>
            </a:r>
          </a:p>
        </p:txBody>
      </p:sp>
    </p:spTree>
    <p:extLst>
      <p:ext uri="{BB962C8B-B14F-4D97-AF65-F5344CB8AC3E}">
        <p14:creationId xmlns:p14="http://schemas.microsoft.com/office/powerpoint/2010/main" val="189081147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Galatians 6:1-2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3170099"/>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Arial" panose="020B0604020202020204" pitchFamily="34" charset="0"/>
              </a:rPr>
              <a:t>1 Brethren, even if anyone is caught in any trespass, you who are spiritual, restore such a one in a spirit of gentleness; each one looking to yourself, so that you too will not be tempted. 2 Bear one another's burdens, and thereby fulfill the law of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664754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073041" y="1390389"/>
            <a:ext cx="6826687" cy="1938992"/>
          </a:xfrm>
          <a:prstGeom prst="rect">
            <a:avLst/>
          </a:prstGeom>
          <a:noFill/>
        </p:spPr>
        <p:txBody>
          <a:bodyPr wrap="square" rtlCol="0">
            <a:spAutoFit/>
          </a:bodyPr>
          <a:lstStyle/>
          <a:p>
            <a:pPr algn="ctr"/>
            <a:r>
              <a:rPr lang="en-US" sz="4000" b="1" dirty="0">
                <a:latin typeface="Candara" panose="020E0502030303020204" pitchFamily="34" charset="0"/>
              </a:rPr>
              <a:t>A Failure, A Fall, and Forgiveness</a:t>
            </a:r>
          </a:p>
          <a:p>
            <a:pPr algn="ctr"/>
            <a:r>
              <a:rPr lang="en-US" sz="4000" b="1" dirty="0">
                <a:latin typeface="Candara" panose="020E0502030303020204" pitchFamily="34" charset="0"/>
              </a:rPr>
              <a:t>Mark 14:66-72</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October 18, 2020</a:t>
            </a:r>
          </a:p>
        </p:txBody>
      </p:sp>
    </p:spTree>
    <p:extLst>
      <p:ext uri="{BB962C8B-B14F-4D97-AF65-F5344CB8AC3E}">
        <p14:creationId xmlns:p14="http://schemas.microsoft.com/office/powerpoint/2010/main" val="3870349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14:66-72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5632311"/>
          </a:xfrm>
          <a:prstGeom prst="rect">
            <a:avLst/>
          </a:prstGeom>
          <a:noFill/>
        </p:spPr>
        <p:txBody>
          <a:bodyPr wrap="square" rtlCol="0">
            <a:spAutoFit/>
          </a:bodyPr>
          <a:lstStyle/>
          <a:p>
            <a:pPr marL="0" marR="0" algn="just">
              <a:spcBef>
                <a:spcPts val="0"/>
              </a:spcBef>
              <a:spcAft>
                <a:spcPts val="0"/>
              </a:spcAft>
            </a:pPr>
            <a:r>
              <a:rPr lang="en-US" sz="3000" i="1" dirty="0">
                <a:effectLst/>
                <a:latin typeface="Calibri" panose="020F0502020204030204" pitchFamily="34" charset="0"/>
                <a:ea typeface="Times New Roman" panose="02020603050405020304" pitchFamily="18" charset="0"/>
                <a:cs typeface="Calibri" panose="020F0502020204030204" pitchFamily="34" charset="0"/>
              </a:rPr>
              <a:t>66 As Peter was below in the courtyard, one of the servant-girls of the high priest came, 67 and seeing Peter warming himself, she looked at him and said, “You also were with Jesus the Nazarene.” 68 But he denied it, saying, “I neither know nor understand what you are talking about.” And he went out onto the porch. 69 The servant-girl saw him, and began once more to say to the bystanders, “This is one of them!” 70 But again he denied it. And after a little while the bystanders were again saying to Peter, “Surely you are one of them, for you are a Galilean too.” 71 But he began to curse and swear, “I do not know this man you are talking about!” 72 Immediately a rooster crowed a second time. And Peter remembered how Jesus had made the remark to him, “Before a rooster crows twice, you will deny Me three times.” And he began to weep.</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962808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Matthew 7:21-23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5016758"/>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Times New Roman" panose="02020603050405020304" pitchFamily="18" charset="0"/>
                <a:cs typeface="Calibri" panose="020F0502020204030204" pitchFamily="34" charset="0"/>
              </a:rPr>
              <a:t>21 Not everyone who says to Me, 'Lord, Lord,' will enter the kingdom of heaven, but he who does the will of My Father who is in heaven will enter. 22 Many will say to Me on that day, 'Lord, Lord, did we not prophesy in Your name, and in Your name cast out demons, and in Your name perform many miracles?' 23 And then I will declare to them, 'I never knew you; DEPART FROM ME, YOU WHO PRACTICE LAWLESSNESS.'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42636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Hebrews 10:31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1631216"/>
          </a:xfrm>
          <a:prstGeom prst="rect">
            <a:avLst/>
          </a:prstGeom>
          <a:noFill/>
        </p:spPr>
        <p:txBody>
          <a:bodyPr wrap="square" rtlCol="0">
            <a:spAutoFit/>
          </a:bodyPr>
          <a:lstStyle/>
          <a:p>
            <a:pPr marL="0" marR="0" algn="ctr">
              <a:spcBef>
                <a:spcPts val="0"/>
              </a:spcBef>
              <a:spcAft>
                <a:spcPts val="0"/>
              </a:spcAft>
            </a:pPr>
            <a:r>
              <a:rPr lang="en-US" sz="5000" i="1" dirty="0">
                <a:effectLst/>
                <a:latin typeface="Calibri" panose="020F0502020204030204" pitchFamily="34" charset="0"/>
                <a:ea typeface="Calibri" panose="020F0502020204030204" pitchFamily="34" charset="0"/>
                <a:cs typeface="Calibri" panose="020F0502020204030204" pitchFamily="34" charset="0"/>
              </a:rPr>
              <a:t>“It is a </a:t>
            </a:r>
            <a:r>
              <a:rPr lang="en-US" sz="5000"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TERRIFYING</a:t>
            </a:r>
            <a:r>
              <a:rPr lang="en-US" sz="5000" i="1" dirty="0">
                <a:effectLst/>
                <a:latin typeface="Calibri" panose="020F0502020204030204" pitchFamily="34" charset="0"/>
                <a:ea typeface="Calibri" panose="020F0502020204030204" pitchFamily="34" charset="0"/>
                <a:cs typeface="Calibri" panose="020F0502020204030204" pitchFamily="34" charset="0"/>
              </a:rPr>
              <a:t> thing to fall into the hands of the living God.” </a:t>
            </a:r>
            <a:endParaRPr lang="en-US" sz="5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626033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Romans 7:21-25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3539430"/>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Times New Roman" panose="02020603050405020304" pitchFamily="18" charset="0"/>
                <a:cs typeface="Calibri" panose="020F0502020204030204" pitchFamily="34" charset="0"/>
              </a:rPr>
              <a:t>21 I find then the principle that evil is present in me, the one who wants to do good. 22 For I joyfully concur with the law of God in the inner man, 23 but I see a different law in the members of my body, waging war against the law of my mind and making me a prisoner of the law of sin which is in my members. 24 Wretched man that I am! Who will set me free from the body of this death? 25 </a:t>
            </a:r>
            <a:r>
              <a:rPr lang="en-US" sz="3200" b="1" i="1" dirty="0">
                <a:effectLst/>
                <a:latin typeface="Calibri" panose="020F0502020204030204" pitchFamily="34" charset="0"/>
                <a:ea typeface="Times New Roman" panose="02020603050405020304" pitchFamily="18" charset="0"/>
                <a:cs typeface="Calibri" panose="020F0502020204030204" pitchFamily="34" charset="0"/>
              </a:rPr>
              <a:t>Thanks be to God through Jesus Christ our Lord!</a:t>
            </a:r>
            <a:endParaRPr lang="en-US" sz="3200" b="1" i="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32503044-8BB5-44BB-A74E-8D4B627F2D7F}"/>
              </a:ext>
            </a:extLst>
          </p:cNvPr>
          <p:cNvSpPr txBox="1"/>
          <p:nvPr/>
        </p:nvSpPr>
        <p:spPr>
          <a:xfrm>
            <a:off x="277718" y="4988052"/>
            <a:ext cx="11590636" cy="1384995"/>
          </a:xfrm>
          <a:prstGeom prst="rect">
            <a:avLst/>
          </a:prstGeom>
          <a:noFill/>
        </p:spPr>
        <p:txBody>
          <a:bodyPr wrap="square" rtlCol="0">
            <a:spAutoFit/>
          </a:bodyPr>
          <a:lstStyle/>
          <a:p>
            <a:pPr marL="0" marR="0" algn="ctr">
              <a:spcBef>
                <a:spcPts val="0"/>
              </a:spcBef>
              <a:spcAft>
                <a:spcPts val="0"/>
              </a:spcAft>
            </a:pPr>
            <a:r>
              <a:rPr lang="en-US" sz="2800" b="1" dirty="0">
                <a:effectLst/>
                <a:latin typeface="Arial" panose="020B0604020202020204" pitchFamily="34" charset="0"/>
                <a:ea typeface="Times New Roman" panose="02020603050405020304" pitchFamily="18" charset="0"/>
              </a:rPr>
              <a:t>What a blessing it is to know that even when we fail and fall, we have a gracious heavenly Father who is the God of limitless love, relentless mercy, and unequivocal forgiveness.</a:t>
            </a:r>
            <a:endParaRPr lang="en-US" sz="2800" b="1" i="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417771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a:pPr>
            <a:r>
              <a:rPr lang="en-US" sz="3800" b="1" cap="none" dirty="0">
                <a:solidFill>
                  <a:srgbClr val="00B0F0"/>
                </a:solidFill>
                <a:latin typeface="+mn-lt"/>
              </a:rPr>
              <a:t>Peter’s Failure </a:t>
            </a:r>
            <a:r>
              <a:rPr lang="en-US" sz="3800" b="1" cap="none" baseline="30000" dirty="0">
                <a:solidFill>
                  <a:srgbClr val="00B0F0"/>
                </a:solidFill>
                <a:latin typeface="+mn-lt"/>
              </a:rPr>
              <a:t>(14:1-72)</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911352"/>
            <a:ext cx="11590636" cy="954107"/>
          </a:xfrm>
          <a:prstGeom prst="rect">
            <a:avLst/>
          </a:prstGeom>
          <a:noFill/>
        </p:spPr>
        <p:txBody>
          <a:bodyPr wrap="square" rtlCol="0">
            <a:spAutoFit/>
          </a:bodyPr>
          <a:lstStyle/>
          <a:p>
            <a:pPr marL="0" marR="0" algn="ctr">
              <a:spcBef>
                <a:spcPts val="0"/>
              </a:spcBef>
              <a:spcAft>
                <a:spcPts val="0"/>
              </a:spcAft>
            </a:pPr>
            <a:r>
              <a:rPr lang="en-US" sz="2800" b="1" i="1" dirty="0">
                <a:latin typeface="Arial" panose="020B0604020202020204" pitchFamily="34" charset="0"/>
                <a:ea typeface="Times New Roman" panose="02020603050405020304" pitchFamily="18" charset="0"/>
              </a:rPr>
              <a:t>To</a:t>
            </a:r>
            <a:r>
              <a:rPr lang="en-US" sz="2800" b="1" i="1" dirty="0">
                <a:effectLst/>
                <a:latin typeface="Arial" panose="020B0604020202020204" pitchFamily="34" charset="0"/>
                <a:ea typeface="Times New Roman" panose="02020603050405020304" pitchFamily="18" charset="0"/>
              </a:rPr>
              <a:t> the degree that a person has confidence in self over the Savior; such a person sets himself up for a fall.</a:t>
            </a:r>
            <a:r>
              <a:rPr lang="en-US" sz="2800" b="1" dirty="0">
                <a:effectLst/>
                <a:latin typeface="Arial" panose="020B0604020202020204" pitchFamily="34" charset="0"/>
                <a:ea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318003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Luke 22:31-32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2554545"/>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Times New Roman" panose="02020603050405020304" pitchFamily="18" charset="0"/>
                <a:cs typeface="Calibri" panose="020F0502020204030204" pitchFamily="34" charset="0"/>
              </a:rPr>
              <a:t>31 Simon, Simon, behold, Satan has demanded permission to sift you like wheat; 32 but I have prayed for you, that your faith may not fail; and you, when once you have turned again, strengthen your brothers.</a:t>
            </a:r>
            <a:r>
              <a:rPr lang="en-US" sz="4000" dirty="0">
                <a:effectLst/>
                <a:latin typeface="Calibri" panose="020F0502020204030204" pitchFamily="34" charset="0"/>
                <a:ea typeface="Times New Roman" panose="02020603050405020304" pitchFamily="18"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0333499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Proverbs 16:18 – 3:5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1323439"/>
          </a:xfrm>
          <a:prstGeom prst="rect">
            <a:avLst/>
          </a:prstGeom>
          <a:noFill/>
        </p:spPr>
        <p:txBody>
          <a:bodyPr wrap="square" rtlCol="0">
            <a:spAutoFit/>
          </a:bodyPr>
          <a:lstStyle/>
          <a:p>
            <a:pPr marL="0" marR="0" algn="ctr">
              <a:spcBef>
                <a:spcPts val="0"/>
              </a:spcBef>
              <a:spcAft>
                <a:spcPts val="0"/>
              </a:spcAft>
            </a:pPr>
            <a:r>
              <a:rPr lang="en-US" sz="4000" i="1" dirty="0">
                <a:effectLst/>
                <a:latin typeface="Calibri" panose="020F0502020204030204" pitchFamily="34" charset="0"/>
                <a:ea typeface="Times New Roman" panose="02020603050405020304" pitchFamily="18" charset="0"/>
                <a:cs typeface="Calibri" panose="020F0502020204030204" pitchFamily="34" charset="0"/>
              </a:rPr>
              <a:t>16:18 - Pride goes before destruction, And a haughty spirit before stumbling.</a:t>
            </a:r>
            <a:r>
              <a:rPr lang="en-US" sz="4000" dirty="0">
                <a:effectLst/>
                <a:latin typeface="Arial" panose="020B0604020202020204" pitchFamily="34" charset="0"/>
                <a:ea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E7AE069D-B67C-4B00-9D22-687E9F0B52BE}"/>
              </a:ext>
            </a:extLst>
          </p:cNvPr>
          <p:cNvSpPr txBox="1"/>
          <p:nvPr/>
        </p:nvSpPr>
        <p:spPr>
          <a:xfrm>
            <a:off x="288192" y="3380824"/>
            <a:ext cx="11590636" cy="1323439"/>
          </a:xfrm>
          <a:prstGeom prst="rect">
            <a:avLst/>
          </a:prstGeom>
          <a:noFill/>
        </p:spPr>
        <p:txBody>
          <a:bodyPr wrap="square" rtlCol="0">
            <a:spAutoFit/>
          </a:bodyPr>
          <a:lstStyle/>
          <a:p>
            <a:pPr marL="0" marR="0" algn="ctr">
              <a:spcBef>
                <a:spcPts val="0"/>
              </a:spcBef>
              <a:spcAft>
                <a:spcPts val="0"/>
              </a:spcAft>
            </a:pPr>
            <a:r>
              <a:rPr lang="en-US" sz="4000" i="1" dirty="0">
                <a:effectLst/>
                <a:latin typeface="Calibri" panose="020F0502020204030204" pitchFamily="34" charset="0"/>
                <a:ea typeface="Times New Roman" panose="02020603050405020304" pitchFamily="18" charset="0"/>
                <a:cs typeface="Calibri" panose="020F0502020204030204" pitchFamily="34" charset="0"/>
              </a:rPr>
              <a:t>3:5 Trust in the Lord with all your heart And do not lean on your own understanding.</a:t>
            </a:r>
            <a:endParaRPr lang="en-US" sz="4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9158760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Thought</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1938992"/>
          </a:xfrm>
          <a:prstGeom prst="rect">
            <a:avLst/>
          </a:prstGeom>
          <a:noFill/>
        </p:spPr>
        <p:txBody>
          <a:bodyPr wrap="square" rtlCol="0">
            <a:spAutoFit/>
          </a:bodyPr>
          <a:lstStyle/>
          <a:p>
            <a:pPr marL="0" marR="0" algn="just">
              <a:spcBef>
                <a:spcPts val="0"/>
              </a:spcBef>
              <a:spcAft>
                <a:spcPts val="0"/>
              </a:spcAft>
            </a:pPr>
            <a:r>
              <a:rPr lang="en-US" sz="4000" i="1" dirty="0">
                <a:effectLst/>
                <a:latin typeface="Arial" panose="020B0604020202020204" pitchFamily="34" charset="0"/>
                <a:ea typeface="Times New Roman" panose="02020603050405020304" pitchFamily="18" charset="0"/>
              </a:rPr>
              <a:t>Failing the Lord is when we think we can handle it on our own; when we believe that our way and our understanding is better than the Lord.</a:t>
            </a:r>
            <a:endParaRPr lang="en-US" sz="4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888080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8846</TotalTime>
  <Words>765</Words>
  <Application>Microsoft Office PowerPoint</Application>
  <PresentationFormat>Widescreen</PresentationFormat>
  <Paragraphs>45</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Candara</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170</cp:revision>
  <cp:lastPrinted>2020-05-22T15:03:41Z</cp:lastPrinted>
  <dcterms:created xsi:type="dcterms:W3CDTF">2019-06-22T19:37:39Z</dcterms:created>
  <dcterms:modified xsi:type="dcterms:W3CDTF">2020-10-17T19:08:05Z</dcterms:modified>
</cp:coreProperties>
</file>